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4" r:id="rId1"/>
  </p:sldMasterIdLst>
  <p:notesMasterIdLst>
    <p:notesMasterId r:id="rId28"/>
  </p:notesMasterIdLst>
  <p:sldIdLst>
    <p:sldId id="256" r:id="rId2"/>
    <p:sldId id="291" r:id="rId3"/>
    <p:sldId id="305" r:id="rId4"/>
    <p:sldId id="303" r:id="rId5"/>
    <p:sldId id="295" r:id="rId6"/>
    <p:sldId id="314" r:id="rId7"/>
    <p:sldId id="296" r:id="rId8"/>
    <p:sldId id="298" r:id="rId9"/>
    <p:sldId id="299" r:id="rId10"/>
    <p:sldId id="304" r:id="rId11"/>
    <p:sldId id="297" r:id="rId12"/>
    <p:sldId id="300" r:id="rId13"/>
    <p:sldId id="301" r:id="rId14"/>
    <p:sldId id="302" r:id="rId15"/>
    <p:sldId id="315" r:id="rId16"/>
    <p:sldId id="306" r:id="rId17"/>
    <p:sldId id="293" r:id="rId18"/>
    <p:sldId id="292" r:id="rId19"/>
    <p:sldId id="294" r:id="rId20"/>
    <p:sldId id="308" r:id="rId21"/>
    <p:sldId id="307" r:id="rId22"/>
    <p:sldId id="313" r:id="rId23"/>
    <p:sldId id="311" r:id="rId24"/>
    <p:sldId id="309" r:id="rId25"/>
    <p:sldId id="310" r:id="rId26"/>
    <p:sldId id="312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48" autoAdjust="0"/>
    <p:restoredTop sz="94660"/>
  </p:normalViewPr>
  <p:slideViewPr>
    <p:cSldViewPr snapToGrid="0">
      <p:cViewPr varScale="1">
        <p:scale>
          <a:sx n="81" d="100"/>
          <a:sy n="81" d="100"/>
        </p:scale>
        <p:origin x="8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04C4DB-85BE-4E9F-A920-46E62B867DA1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3A16E0-A2D3-4139-B44F-D786686A7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817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https://null-byte.wonderhowto.com/how-to/hack-like-pro-crack-user-passwords-linux-system-0147164/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A16E0-A2D3-4139-B44F-D786686A7CF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5254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https://www.tunnelsup.com/hash-analyzer/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A16E0-A2D3-4139-B44F-D786686A7CF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179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ED3112CB-9A43-4563-ABA4-D40CB1352731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09663E07-8217-4CB7-BEE4-2AEAA37C1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00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112CB-9A43-4563-ABA4-D40CB1352731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63E07-8217-4CB7-BEE4-2AEAA37C1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440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112CB-9A43-4563-ABA4-D40CB1352731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63E07-8217-4CB7-BEE4-2AEAA37C1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8401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112CB-9A43-4563-ABA4-D40CB1352731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63E07-8217-4CB7-BEE4-2AEAA37C106D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639249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112CB-9A43-4563-ABA4-D40CB1352731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63E07-8217-4CB7-BEE4-2AEAA37C1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039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112CB-9A43-4563-ABA4-D40CB1352731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63E07-8217-4CB7-BEE4-2AEAA37C1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5404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112CB-9A43-4563-ABA4-D40CB1352731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63E07-8217-4CB7-BEE4-2AEAA37C1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4772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112CB-9A43-4563-ABA4-D40CB1352731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63E07-8217-4CB7-BEE4-2AEAA37C1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539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112CB-9A43-4563-ABA4-D40CB1352731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63E07-8217-4CB7-BEE4-2AEAA37C1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658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112CB-9A43-4563-ABA4-D40CB1352731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63E07-8217-4CB7-BEE4-2AEAA37C1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385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112CB-9A43-4563-ABA4-D40CB1352731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63E07-8217-4CB7-BEE4-2AEAA37C1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287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112CB-9A43-4563-ABA4-D40CB1352731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63E07-8217-4CB7-BEE4-2AEAA37C1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920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112CB-9A43-4563-ABA4-D40CB1352731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63E07-8217-4CB7-BEE4-2AEAA37C1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932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112CB-9A43-4563-ABA4-D40CB1352731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63E07-8217-4CB7-BEE4-2AEAA37C1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661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112CB-9A43-4563-ABA4-D40CB1352731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63E07-8217-4CB7-BEE4-2AEAA37C1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803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112CB-9A43-4563-ABA4-D40CB1352731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63E07-8217-4CB7-BEE4-2AEAA37C1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801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112CB-9A43-4563-ABA4-D40CB1352731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63E07-8217-4CB7-BEE4-2AEAA37C1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21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112CB-9A43-4563-ABA4-D40CB1352731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63E07-8217-4CB7-BEE4-2AEAA37C1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0062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  <p:sldLayoutId id="2147483906" r:id="rId12"/>
    <p:sldLayoutId id="2147483907" r:id="rId13"/>
    <p:sldLayoutId id="2147483908" r:id="rId14"/>
    <p:sldLayoutId id="2147483909" r:id="rId15"/>
    <p:sldLayoutId id="2147483910" r:id="rId16"/>
    <p:sldLayoutId id="214748391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samy.pl/" TargetMode="External"/><Relationship Id="rId2" Type="http://schemas.openxmlformats.org/officeDocument/2006/relationships/hyperlink" Target="https://samy.pl/popular/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exif.regex.info/exif.cgi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xtoolbox.com/DNSLookup.asp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apid7.com/db/search" TargetMode="External"/><Relationship Id="rId2" Type="http://schemas.openxmlformats.org/officeDocument/2006/relationships/hyperlink" Target="https://cve.mitre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D04F3A4-A4DD-4ACA-A0AC-3F95AB3524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44592"/>
            <a:ext cx="9144000" cy="2674475"/>
          </a:xfrm>
        </p:spPr>
        <p:txBody>
          <a:bodyPr>
            <a:normAutofit/>
          </a:bodyPr>
          <a:lstStyle/>
          <a:p>
            <a:r>
              <a:rPr lang="en-US" sz="2800" b="1" u="sng" dirty="0">
                <a:solidFill>
                  <a:schemeClr val="tx1"/>
                </a:solidFill>
              </a:rPr>
              <a:t>Week 2</a:t>
            </a:r>
          </a:p>
          <a:p>
            <a:r>
              <a:rPr lang="en-US" sz="2800" dirty="0">
                <a:solidFill>
                  <a:schemeClr val="tx1"/>
                </a:solidFill>
              </a:rPr>
              <a:t>Open Source Intelligence</a:t>
            </a:r>
          </a:p>
          <a:p>
            <a:r>
              <a:rPr lang="en-US" sz="2800" dirty="0">
                <a:solidFill>
                  <a:schemeClr val="tx1"/>
                </a:solidFill>
              </a:rPr>
              <a:t>Password Cracking</a:t>
            </a:r>
          </a:p>
          <a:p>
            <a:endParaRPr lang="en-US" sz="2800" i="1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1028" name="Picture 4" descr="Image result for national cyber league">
            <a:extLst>
              <a:ext uri="{FF2B5EF4-FFF2-40B4-BE49-F238E27FC236}">
                <a16:creationId xmlns:a16="http://schemas.microsoft.com/office/drawing/2014/main" id="{488E1218-9F97-4A95-A33D-A80FC31C17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739208"/>
            <a:ext cx="9753600" cy="300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35789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A49A7-4D8B-4FD0-9A8F-6BC1F7EA1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Samy</a:t>
            </a:r>
            <a:r>
              <a:rPr lang="en-US" dirty="0"/>
              <a:t> is my…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ABBABB-AF67-4D2A-8542-C8F0B5F0E2B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>
                <a:hlinkClick r:id="rId2"/>
              </a:rPr>
              <a:t>Samy</a:t>
            </a:r>
            <a:r>
              <a:rPr lang="en-US" dirty="0">
                <a:hlinkClick r:id="rId2"/>
              </a:rPr>
              <a:t> </a:t>
            </a:r>
            <a:r>
              <a:rPr lang="en-US" dirty="0" err="1">
                <a:hlinkClick r:id="rId2"/>
              </a:rPr>
              <a:t>Kamkar</a:t>
            </a:r>
            <a:endParaRPr lang="en-US" dirty="0"/>
          </a:p>
          <a:p>
            <a:r>
              <a:rPr lang="en-US" dirty="0">
                <a:hlinkClick r:id="rId3"/>
              </a:rPr>
              <a:t>https://samy.pl/</a:t>
            </a:r>
            <a:endParaRPr lang="en-US" dirty="0"/>
          </a:p>
        </p:txBody>
      </p:sp>
      <p:pic>
        <p:nvPicPr>
          <p:cNvPr id="1030" name="Picture 6" descr="Image result">
            <a:extLst>
              <a:ext uri="{FF2B5EF4-FFF2-40B4-BE49-F238E27FC236}">
                <a16:creationId xmlns:a16="http://schemas.microsoft.com/office/drawing/2014/main" id="{D3762BA1-65CE-4107-9DE6-20810041F4C0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8950" y="2249488"/>
            <a:ext cx="3541712" cy="3541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77891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538B1-8098-4437-AF64-392770540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Open Source Intelligence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97750C-7F04-48BC-8E8E-886354E0BCF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Silver</a:t>
            </a:r>
          </a:p>
        </p:txBody>
      </p:sp>
    </p:spTree>
    <p:extLst>
      <p:ext uri="{BB962C8B-B14F-4D97-AF65-F5344CB8AC3E}">
        <p14:creationId xmlns:p14="http://schemas.microsoft.com/office/powerpoint/2010/main" val="10520759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65B80B9-723D-4A72-B076-385A384BF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AD3E9FF-DDA5-4DB1-B44C-9BE5CEE45B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Ability to understand Http headers</a:t>
            </a:r>
          </a:p>
          <a:p>
            <a:r>
              <a:rPr lang="en-US" dirty="0"/>
              <a:t>ncl.cyberskyline.com</a:t>
            </a:r>
          </a:p>
          <a:p>
            <a:r>
              <a:rPr lang="en-US" dirty="0"/>
              <a:t>Developer tools &gt; Network</a:t>
            </a:r>
          </a:p>
        </p:txBody>
      </p:sp>
    </p:spTree>
    <p:extLst>
      <p:ext uri="{BB962C8B-B14F-4D97-AF65-F5344CB8AC3E}">
        <p14:creationId xmlns:p14="http://schemas.microsoft.com/office/powerpoint/2010/main" val="42669528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DE64C-1A96-4FD9-B83A-9C0D811D3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Email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BA2BF8-A2FE-4116-9F23-2EDCC33786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3541714"/>
          </a:xfrm>
        </p:spPr>
        <p:txBody>
          <a:bodyPr/>
          <a:lstStyle/>
          <a:p>
            <a:r>
              <a:rPr lang="en-US" dirty="0"/>
              <a:t>Understanding the raw email message</a:t>
            </a:r>
          </a:p>
        </p:txBody>
      </p:sp>
    </p:spTree>
    <p:extLst>
      <p:ext uri="{BB962C8B-B14F-4D97-AF65-F5344CB8AC3E}">
        <p14:creationId xmlns:p14="http://schemas.microsoft.com/office/powerpoint/2010/main" val="5564359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538B1-8098-4437-AF64-392770540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Password Cracking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97750C-7F04-48BC-8E8E-886354E0BCF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265189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B725921-80C1-45BD-B890-6F424D123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 World Relevance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95CD41A-669F-4B83-A5F2-3279D8A285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Checking the strength of passwords</a:t>
            </a:r>
          </a:p>
          <a:p>
            <a:r>
              <a:rPr lang="en-US" dirty="0"/>
              <a:t>Recovering locked out computers</a:t>
            </a:r>
          </a:p>
          <a:p>
            <a:r>
              <a:rPr lang="en-US" dirty="0"/>
              <a:t>Privilege escalation of </a:t>
            </a:r>
            <a:r>
              <a:rPr lang="en-US"/>
              <a:t>compromised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1747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BE326A2-33C1-44C7-866D-A2861BA32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Hash?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8B3E1CD-D6D3-4469-94EE-53148B1F6F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 </a:t>
            </a:r>
            <a:r>
              <a:rPr lang="en-US" b="1" dirty="0"/>
              <a:t>hash</a:t>
            </a:r>
            <a:r>
              <a:rPr lang="en-US" dirty="0"/>
              <a:t> function is any function that can be used to map data of arbitrary size to data of fixed size</a:t>
            </a:r>
          </a:p>
          <a:p>
            <a:r>
              <a:rPr lang="en-US" dirty="0"/>
              <a:t>Example Hashes</a:t>
            </a:r>
          </a:p>
          <a:p>
            <a:pPr lvl="1"/>
            <a:r>
              <a:rPr lang="en-US" dirty="0"/>
              <a:t>https://hashcat.net/wiki/doku.php?id=example_hashes</a:t>
            </a:r>
          </a:p>
        </p:txBody>
      </p:sp>
    </p:spTree>
    <p:extLst>
      <p:ext uri="{BB962C8B-B14F-4D97-AF65-F5344CB8AC3E}">
        <p14:creationId xmlns:p14="http://schemas.microsoft.com/office/powerpoint/2010/main" val="32330991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B15B2-3C3E-4363-AD6B-8AF48E1A3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PWDUMP Format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3D8E160-43F4-4F02-B912-3FAD0815D7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41425" y="2886869"/>
            <a:ext cx="9705975" cy="226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8967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C6584-6EEB-4EFB-9B0C-A90ADB951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675417-4955-4FB2-9898-896A2D762D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$1 = MD5 hashing algorithm.</a:t>
            </a:r>
          </a:p>
          <a:p>
            <a:pPr fontAlgn="base"/>
            <a:r>
              <a:rPr lang="en-US" dirty="0"/>
              <a:t> $2 =Blowfish Algorithm is in use.</a:t>
            </a:r>
          </a:p>
          <a:p>
            <a:pPr fontAlgn="base"/>
            <a:r>
              <a:rPr lang="en-US" dirty="0"/>
              <a:t> $2a=</a:t>
            </a:r>
            <a:r>
              <a:rPr lang="en-US" dirty="0" err="1"/>
              <a:t>eksblowfish</a:t>
            </a:r>
            <a:r>
              <a:rPr lang="en-US" dirty="0"/>
              <a:t> Algorithm</a:t>
            </a:r>
          </a:p>
          <a:p>
            <a:pPr fontAlgn="base"/>
            <a:r>
              <a:rPr lang="en-US" dirty="0"/>
              <a:t> $5 =SHA-256 Algorithm</a:t>
            </a:r>
          </a:p>
          <a:p>
            <a:pPr fontAlgn="base"/>
            <a:r>
              <a:rPr lang="en-US" dirty="0"/>
              <a:t> $6 =SHA-512 Algorithm</a:t>
            </a:r>
          </a:p>
        </p:txBody>
      </p:sp>
    </p:spTree>
    <p:extLst>
      <p:ext uri="{BB962C8B-B14F-4D97-AF65-F5344CB8AC3E}">
        <p14:creationId xmlns:p14="http://schemas.microsoft.com/office/powerpoint/2010/main" val="2538805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F63F2-12AD-4244-800F-E87155B66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Analyzer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38B659E-FE52-40AC-B9AD-95DD0109A6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895600" y="1733959"/>
            <a:ext cx="6400800" cy="4848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562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2FA69-24BF-473E-B6AA-7A9683FCD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Tentative Schedule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E291977-9B6B-4BEC-92FB-846F07406C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6519104"/>
              </p:ext>
            </p:extLst>
          </p:nvPr>
        </p:nvGraphicFramePr>
        <p:xfrm>
          <a:off x="1253765" y="1828800"/>
          <a:ext cx="9719035" cy="44440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1472">
                  <a:extLst>
                    <a:ext uri="{9D8B030D-6E8A-4147-A177-3AD203B41FA5}">
                      <a16:colId xmlns:a16="http://schemas.microsoft.com/office/drawing/2014/main" val="1251490426"/>
                    </a:ext>
                  </a:extLst>
                </a:gridCol>
                <a:gridCol w="3520865">
                  <a:extLst>
                    <a:ext uri="{9D8B030D-6E8A-4147-A177-3AD203B41FA5}">
                      <a16:colId xmlns:a16="http://schemas.microsoft.com/office/drawing/2014/main" val="1367852247"/>
                    </a:ext>
                  </a:extLst>
                </a:gridCol>
                <a:gridCol w="4906698">
                  <a:extLst>
                    <a:ext uri="{9D8B030D-6E8A-4147-A177-3AD203B41FA5}">
                      <a16:colId xmlns:a16="http://schemas.microsoft.com/office/drawing/2014/main" val="1428882704"/>
                    </a:ext>
                  </a:extLst>
                </a:gridCol>
              </a:tblGrid>
              <a:tr h="4009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sng" strike="noStrike" dirty="0">
                          <a:effectLst/>
                        </a:rPr>
                        <a:t>Week</a:t>
                      </a:r>
                      <a:endParaRPr lang="en-US" sz="28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sng" strike="noStrike" dirty="0">
                          <a:effectLst/>
                        </a:rPr>
                        <a:t>Date</a:t>
                      </a:r>
                      <a:endParaRPr lang="en-US" sz="28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sng" strike="noStrike" dirty="0">
                          <a:effectLst/>
                        </a:rPr>
                        <a:t>Topic</a:t>
                      </a:r>
                      <a:endParaRPr lang="en-US" sz="28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75596515"/>
                  </a:ext>
                </a:extLst>
              </a:tr>
              <a:tr h="4009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Thursday, February 1, 2018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Introduction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19058198"/>
                  </a:ext>
                </a:extLst>
              </a:tr>
              <a:tr h="4009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Thursday, February 8, 2018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Open Source Intelligence / Password Cracking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7642451"/>
                  </a:ext>
                </a:extLst>
              </a:tr>
              <a:tr h="4009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Thursday, February 15, 2018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Password Cracking / Network Traffic Analysis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8195867"/>
                  </a:ext>
                </a:extLst>
              </a:tr>
              <a:tr h="4009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Thursday, February 22, 2018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Network Traffic Analysis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99166772"/>
                  </a:ext>
                </a:extLst>
              </a:tr>
              <a:tr h="4009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Thursday, March 1, 2018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Log Analysis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070358774"/>
                  </a:ext>
                </a:extLst>
              </a:tr>
              <a:tr h="4009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Thursday, March 8, 2018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Cryptography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24961316"/>
                  </a:ext>
                </a:extLst>
              </a:tr>
              <a:tr h="4009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Thursday, March 15, 2018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Scanning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07692368"/>
                  </a:ext>
                </a:extLst>
              </a:tr>
              <a:tr h="4009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Thursday, March 22, 2018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Web Application Exploitation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120566638"/>
                  </a:ext>
                </a:extLst>
              </a:tr>
              <a:tr h="4009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Thursday, March 29, 2018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Wireless Access Exploitation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08330937"/>
                  </a:ext>
                </a:extLst>
              </a:tr>
              <a:tr h="4009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Thursday, April 5, 2018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GYM IS OPEN BEGIN ON TOPICS THERE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7774079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7892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289D0-B9F6-4D28-B676-F109860B8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6444" y="4658966"/>
            <a:ext cx="2150882" cy="531552"/>
          </a:xfrm>
        </p:spPr>
        <p:txBody>
          <a:bodyPr>
            <a:normAutofit fontScale="90000"/>
          </a:bodyPr>
          <a:lstStyle/>
          <a:p>
            <a:r>
              <a:rPr lang="en-US" dirty="0"/>
              <a:t>Hash Type</a:t>
            </a:r>
          </a:p>
        </p:txBody>
      </p:sp>
      <p:pic>
        <p:nvPicPr>
          <p:cNvPr id="3" name="Content Placeholder 3">
            <a:extLst>
              <a:ext uri="{FF2B5EF4-FFF2-40B4-BE49-F238E27FC236}">
                <a16:creationId xmlns:a16="http://schemas.microsoft.com/office/drawing/2014/main" id="{C117589A-6494-4257-9307-8455DA71D90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198" t="50761" r="20496" b="44572"/>
          <a:stretch/>
        </p:blipFill>
        <p:spPr>
          <a:xfrm>
            <a:off x="1651270" y="1960776"/>
            <a:ext cx="8889459" cy="650450"/>
          </a:xfrm>
          <a:prstGeom prst="rect">
            <a:avLst/>
          </a:prstGeom>
        </p:spPr>
      </p:pic>
      <p:sp>
        <p:nvSpPr>
          <p:cNvPr id="4" name="Left Bracket 3">
            <a:extLst>
              <a:ext uri="{FF2B5EF4-FFF2-40B4-BE49-F238E27FC236}">
                <a16:creationId xmlns:a16="http://schemas.microsoft.com/office/drawing/2014/main" id="{0A9426D0-F859-45B4-953D-97E9D2A35524}"/>
              </a:ext>
            </a:extLst>
          </p:cNvPr>
          <p:cNvSpPr/>
          <p:nvPr/>
        </p:nvSpPr>
        <p:spPr>
          <a:xfrm rot="16200000">
            <a:off x="1880648" y="2559378"/>
            <a:ext cx="443060" cy="546755"/>
          </a:xfrm>
          <a:prstGeom prst="leftBracket">
            <a:avLst/>
          </a:prstGeom>
          <a:ln w="381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eft Bracket 4">
            <a:extLst>
              <a:ext uri="{FF2B5EF4-FFF2-40B4-BE49-F238E27FC236}">
                <a16:creationId xmlns:a16="http://schemas.microsoft.com/office/drawing/2014/main" id="{33C8340A-86B4-4377-99A5-A29E967FFE7E}"/>
              </a:ext>
            </a:extLst>
          </p:cNvPr>
          <p:cNvSpPr/>
          <p:nvPr/>
        </p:nvSpPr>
        <p:spPr>
          <a:xfrm rot="16200000">
            <a:off x="3437264" y="1673644"/>
            <a:ext cx="443060" cy="2318224"/>
          </a:xfrm>
          <a:prstGeom prst="leftBracket">
            <a:avLst/>
          </a:prstGeom>
          <a:ln w="381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Bracket 5">
            <a:extLst>
              <a:ext uri="{FF2B5EF4-FFF2-40B4-BE49-F238E27FC236}">
                <a16:creationId xmlns:a16="http://schemas.microsoft.com/office/drawing/2014/main" id="{038016B9-CB8D-4D8A-A8C9-4406FD43537E}"/>
              </a:ext>
            </a:extLst>
          </p:cNvPr>
          <p:cNvSpPr/>
          <p:nvPr/>
        </p:nvSpPr>
        <p:spPr>
          <a:xfrm rot="16200000">
            <a:off x="7439301" y="227797"/>
            <a:ext cx="443060" cy="5209918"/>
          </a:xfrm>
          <a:prstGeom prst="leftBracket">
            <a:avLst/>
          </a:prstGeom>
          <a:ln w="381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C71BD8F-65DB-473A-B589-A4F238CD49EA}"/>
              </a:ext>
            </a:extLst>
          </p:cNvPr>
          <p:cNvCxnSpPr>
            <a:cxnSpLocks/>
            <a:stCxn id="4" idx="1"/>
            <a:endCxn id="2" idx="0"/>
          </p:cNvCxnSpPr>
          <p:nvPr/>
        </p:nvCxnSpPr>
        <p:spPr>
          <a:xfrm>
            <a:off x="2102179" y="3054286"/>
            <a:ext cx="189706" cy="1604680"/>
          </a:xfrm>
          <a:prstGeom prst="line">
            <a:avLst/>
          </a:prstGeom>
          <a:ln w="381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0" name="Title 1">
            <a:extLst>
              <a:ext uri="{FF2B5EF4-FFF2-40B4-BE49-F238E27FC236}">
                <a16:creationId xmlns:a16="http://schemas.microsoft.com/office/drawing/2014/main" id="{1186C7D9-93EE-46EE-84C4-FC8EF8E33CD3}"/>
              </a:ext>
            </a:extLst>
          </p:cNvPr>
          <p:cNvSpPr txBox="1">
            <a:spLocks/>
          </p:cNvSpPr>
          <p:nvPr/>
        </p:nvSpPr>
        <p:spPr>
          <a:xfrm>
            <a:off x="3726522" y="4275056"/>
            <a:ext cx="1053077" cy="5315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Salt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7F63BE15-86BD-48F9-8B3C-AC1DADB6256A}"/>
              </a:ext>
            </a:extLst>
          </p:cNvPr>
          <p:cNvSpPr txBox="1">
            <a:spLocks/>
          </p:cNvSpPr>
          <p:nvPr/>
        </p:nvSpPr>
        <p:spPr>
          <a:xfrm>
            <a:off x="7272572" y="4468305"/>
            <a:ext cx="1258686" cy="6040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Value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209B008-ACB0-43AE-834B-25111E292045}"/>
              </a:ext>
            </a:extLst>
          </p:cNvPr>
          <p:cNvCxnSpPr>
            <a:stCxn id="5" idx="1"/>
            <a:endCxn id="10" idx="0"/>
          </p:cNvCxnSpPr>
          <p:nvPr/>
        </p:nvCxnSpPr>
        <p:spPr>
          <a:xfrm>
            <a:off x="3658794" y="3054286"/>
            <a:ext cx="594267" cy="1220770"/>
          </a:xfrm>
          <a:prstGeom prst="line">
            <a:avLst/>
          </a:prstGeom>
          <a:ln w="381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CEBA649-C3BE-4FF4-9806-8BD2AD15AE7A}"/>
              </a:ext>
            </a:extLst>
          </p:cNvPr>
          <p:cNvCxnSpPr>
            <a:stCxn id="6" idx="1"/>
            <a:endCxn id="12" idx="0"/>
          </p:cNvCxnSpPr>
          <p:nvPr/>
        </p:nvCxnSpPr>
        <p:spPr>
          <a:xfrm>
            <a:off x="7660831" y="3054286"/>
            <a:ext cx="241084" cy="1414019"/>
          </a:xfrm>
          <a:prstGeom prst="line">
            <a:avLst/>
          </a:prstGeom>
          <a:ln w="381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02473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08E80-6615-439B-804E-A2C3AC708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Salt?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ABD81-86AA-436E-85AF-DD6F4A9381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Random data that is used as an additional input to a one-way function that "</a:t>
            </a:r>
            <a:r>
              <a:rPr lang="en-US" b="1" dirty="0"/>
              <a:t>hashes</a:t>
            </a:r>
            <a:r>
              <a:rPr lang="en-US" dirty="0"/>
              <a:t>" data, a password or passphrase. ... The primary function of </a:t>
            </a:r>
            <a:r>
              <a:rPr lang="en-US" b="1" dirty="0"/>
              <a:t>salts</a:t>
            </a:r>
            <a:r>
              <a:rPr lang="en-US" dirty="0"/>
              <a:t> is to defend against dictionary attacks or against its </a:t>
            </a:r>
            <a:r>
              <a:rPr lang="en-US" b="1" dirty="0"/>
              <a:t>hashed</a:t>
            </a:r>
            <a:r>
              <a:rPr lang="en-US" dirty="0"/>
              <a:t> equivalent, a pre-computed rainbow table attack.</a:t>
            </a:r>
          </a:p>
        </p:txBody>
      </p:sp>
    </p:spTree>
    <p:extLst>
      <p:ext uri="{BB962C8B-B14F-4D97-AF65-F5344CB8AC3E}">
        <p14:creationId xmlns:p14="http://schemas.microsoft.com/office/powerpoint/2010/main" val="26348150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66474-18B2-406B-9B07-730E2BBE0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Crack Station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4675A0-D668-4BB4-9DC2-E09A4BBB11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3784" y="5926638"/>
            <a:ext cx="3619124" cy="625688"/>
          </a:xfrm>
        </p:spPr>
        <p:txBody>
          <a:bodyPr/>
          <a:lstStyle/>
          <a:p>
            <a:r>
              <a:rPr lang="en-US" dirty="0"/>
              <a:t>https://crackstation.net/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303A104-1455-49EC-9623-22A6F37A1F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" y="1905637"/>
            <a:ext cx="12077700" cy="3838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540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52980-C6AF-41F8-9315-D03EC6234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OPH Crack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22A93FA-0994-4667-A0F6-345F14F831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64091" y="1627607"/>
            <a:ext cx="7390614" cy="5009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4774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FF4B4-41A2-422A-91F6-E16B60389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Here's Johnny</a:t>
            </a:r>
            <a:r>
              <a:rPr lang="en-US" dirty="0"/>
              <a:t>!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F2CFFBA-9D14-4997-9E16-73CAC52812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86260" y="1714451"/>
            <a:ext cx="6259397" cy="496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386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8099221-6B4C-4578-A656-C55723CEB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Attack Modes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27448B4-CA6C-4011-9DE9-ACA8C67D30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1575" y="1581367"/>
            <a:ext cx="6468850" cy="5129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2478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6847F-88C3-4FC6-964E-94FC8463F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7791DB-5C16-49E8-8978-2D0AA834CB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managed to extract passwords from the system. We have discovered that they have to do with </a:t>
            </a:r>
            <a:r>
              <a:rPr lang="en-US" dirty="0" err="1"/>
              <a:t>Pokemon</a:t>
            </a:r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577915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D25A0-67D6-4B89-8D72-A345E87A6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Coaches Call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468B50-C545-4ECE-8488-670E7F43A6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Last Call: 2/7/18</a:t>
            </a:r>
          </a:p>
          <a:p>
            <a:r>
              <a:rPr lang="en-US" dirty="0"/>
              <a:t>Topic: Incorporate NCL into your curriculum for maximum efficiency!</a:t>
            </a:r>
          </a:p>
        </p:txBody>
      </p:sp>
    </p:spTree>
    <p:extLst>
      <p:ext uri="{BB962C8B-B14F-4D97-AF65-F5344CB8AC3E}">
        <p14:creationId xmlns:p14="http://schemas.microsoft.com/office/powerpoint/2010/main" val="3517198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B6A91-E400-4CE0-B26C-104995DDF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246EF5-DFA8-40E4-987B-F21894BC70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Focus on getting the most flags possible</a:t>
            </a:r>
          </a:p>
          <a:p>
            <a:r>
              <a:rPr lang="en-US" dirty="0"/>
              <a:t>Given your level of exposure you will learn to use a lot of GUI based applications rather than command line</a:t>
            </a:r>
          </a:p>
          <a:p>
            <a:r>
              <a:rPr lang="en-US" dirty="0"/>
              <a:t>Command line will generally offer more functionality but has a higher learning curve</a:t>
            </a:r>
          </a:p>
          <a:p>
            <a:r>
              <a:rPr lang="en-US" dirty="0"/>
              <a:t>The competition does not judge how you find the solution, only that you did</a:t>
            </a:r>
          </a:p>
        </p:txBody>
      </p:sp>
    </p:spTree>
    <p:extLst>
      <p:ext uri="{BB962C8B-B14F-4D97-AF65-F5344CB8AC3E}">
        <p14:creationId xmlns:p14="http://schemas.microsoft.com/office/powerpoint/2010/main" val="1349183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538B1-8098-4437-AF64-392770540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Open Source Intelligence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97750C-7F04-48BC-8E8E-886354E0BCF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Bronze</a:t>
            </a:r>
          </a:p>
        </p:txBody>
      </p:sp>
    </p:spTree>
    <p:extLst>
      <p:ext uri="{BB962C8B-B14F-4D97-AF65-F5344CB8AC3E}">
        <p14:creationId xmlns:p14="http://schemas.microsoft.com/office/powerpoint/2010/main" val="3106472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B3645-E47B-4448-80D7-7BD44EC68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 World Relevance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ED7105-B5F1-44FA-8463-3C4DD3E4CC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Reconnaissance on a target before an audit</a:t>
            </a:r>
          </a:p>
          <a:p>
            <a:r>
              <a:rPr lang="en-US" dirty="0"/>
              <a:t>Understanding public information for your own company</a:t>
            </a:r>
          </a:p>
        </p:txBody>
      </p:sp>
    </p:spTree>
    <p:extLst>
      <p:ext uri="{BB962C8B-B14F-4D97-AF65-F5344CB8AC3E}">
        <p14:creationId xmlns:p14="http://schemas.microsoft.com/office/powerpoint/2010/main" val="4190387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1A459-008F-4CE0-B81A-653675B32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Meta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4C7FA2-FC45-4DBD-BB0F-60D7C07728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Tests ability to extract data from a picture</a:t>
            </a:r>
          </a:p>
          <a:p>
            <a:pPr lvl="1"/>
            <a:r>
              <a:rPr lang="en-US" dirty="0"/>
              <a:t>Built in windows</a:t>
            </a:r>
          </a:p>
          <a:p>
            <a:pPr lvl="1"/>
            <a:r>
              <a:rPr lang="en-US" dirty="0"/>
              <a:t>Online tools</a:t>
            </a:r>
          </a:p>
          <a:p>
            <a:pPr lvl="2"/>
            <a:r>
              <a:rPr lang="en-US" dirty="0">
                <a:hlinkClick r:id="rId2"/>
              </a:rPr>
              <a:t>http://exif.regex.info/exif.cgi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921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8C021-C109-496B-B707-E54252CAB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BECD8-1A57-4B01-91C6-FB3824918B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Ability to use ICAN, WHOIS, DNS Lookup services to find data about domains</a:t>
            </a:r>
          </a:p>
          <a:p>
            <a:r>
              <a:rPr lang="en-US" dirty="0"/>
              <a:t>Linux Command</a:t>
            </a:r>
          </a:p>
          <a:p>
            <a:pPr lvl="1"/>
            <a:r>
              <a:rPr lang="en-US" dirty="0"/>
              <a:t>Dig “domain”</a:t>
            </a:r>
          </a:p>
          <a:p>
            <a:r>
              <a:rPr lang="en-US" dirty="0"/>
              <a:t>MXTOOLBOX</a:t>
            </a:r>
          </a:p>
          <a:p>
            <a:pPr lvl="1"/>
            <a:r>
              <a:rPr lang="en-US" dirty="0">
                <a:hlinkClick r:id="rId2"/>
              </a:rPr>
              <a:t>https://mxtoolbox.com/DNSLookup.aspx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31998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5364B-C63A-459A-882A-7FDE83156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Threat Intel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2A680E-2020-4EF7-8321-DE217FD792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CVE - Common Vulnerabilities and Exposures (CVE)</a:t>
            </a:r>
            <a:endParaRPr lang="en-US" dirty="0"/>
          </a:p>
          <a:p>
            <a:pPr lvl="1"/>
            <a:r>
              <a:rPr lang="en-US" dirty="0">
                <a:hlinkClick r:id="rId2"/>
              </a:rPr>
              <a:t>https://cve.mitre.org/</a:t>
            </a:r>
            <a:endParaRPr lang="en-US" dirty="0"/>
          </a:p>
          <a:p>
            <a:r>
              <a:rPr lang="en-US" dirty="0"/>
              <a:t>Rapid7</a:t>
            </a:r>
          </a:p>
          <a:p>
            <a:pPr lvl="1"/>
            <a:r>
              <a:rPr lang="en-US" dirty="0">
                <a:hlinkClick r:id="rId3"/>
              </a:rPr>
              <a:t>https://www.rapid7.com/db/search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017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2434</TotalTime>
  <Words>469</Words>
  <Application>Microsoft Office PowerPoint</Application>
  <PresentationFormat>Widescreen</PresentationFormat>
  <Paragraphs>110</Paragraphs>
  <Slides>26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Trebuchet MS</vt:lpstr>
      <vt:lpstr>Tw Cen MT</vt:lpstr>
      <vt:lpstr>Circuit</vt:lpstr>
      <vt:lpstr>PowerPoint Presentation</vt:lpstr>
      <vt:lpstr>Tentative Schedule</vt:lpstr>
      <vt:lpstr>Coaches Call Update</vt:lpstr>
      <vt:lpstr>Objective</vt:lpstr>
      <vt:lpstr>Open Source Intelligence</vt:lpstr>
      <vt:lpstr>Real World Relevance</vt:lpstr>
      <vt:lpstr>Meta Data</vt:lpstr>
      <vt:lpstr>Lookup</vt:lpstr>
      <vt:lpstr>Threat Intel</vt:lpstr>
      <vt:lpstr>Samy is my…</vt:lpstr>
      <vt:lpstr>Open Source Intelligence</vt:lpstr>
      <vt:lpstr>HTTP</vt:lpstr>
      <vt:lpstr>Email</vt:lpstr>
      <vt:lpstr>Password Cracking</vt:lpstr>
      <vt:lpstr>Real World Relevance</vt:lpstr>
      <vt:lpstr>What is a Hash?</vt:lpstr>
      <vt:lpstr>PWDUMP Format</vt:lpstr>
      <vt:lpstr>Hashes</vt:lpstr>
      <vt:lpstr>HASH Analyzer</vt:lpstr>
      <vt:lpstr>Hash Type</vt:lpstr>
      <vt:lpstr>Salt?</vt:lpstr>
      <vt:lpstr>Crack Station</vt:lpstr>
      <vt:lpstr>OPH Crack</vt:lpstr>
      <vt:lpstr>Here's Johnny!</vt:lpstr>
      <vt:lpstr>Attack Modes</vt:lpstr>
      <vt:lpstr>Examples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 Michael Flatley</dc:creator>
  <cp:lastModifiedBy>Christopher Michael Flatley</cp:lastModifiedBy>
  <cp:revision>36</cp:revision>
  <dcterms:created xsi:type="dcterms:W3CDTF">2017-09-24T19:09:09Z</dcterms:created>
  <dcterms:modified xsi:type="dcterms:W3CDTF">2018-02-08T15:10:25Z</dcterms:modified>
</cp:coreProperties>
</file>